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545F-EE09-4FB7-80DB-63B5A3EB48DE}" type="datetimeFigureOut">
              <a:rPr lang="pt-BR" smtClean="0"/>
              <a:t>14/9/2012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4C50D79-3558-4392-B506-97AC272833A6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545F-EE09-4FB7-80DB-63B5A3EB48DE}" type="datetimeFigureOut">
              <a:rPr lang="pt-BR" smtClean="0"/>
              <a:t>14/9/2012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50D79-3558-4392-B506-97AC272833A6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545F-EE09-4FB7-80DB-63B5A3EB48DE}" type="datetimeFigureOut">
              <a:rPr lang="pt-BR" smtClean="0"/>
              <a:t>14/9/2012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50D79-3558-4392-B506-97AC272833A6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545F-EE09-4FB7-80DB-63B5A3EB48DE}" type="datetimeFigureOut">
              <a:rPr lang="pt-BR" smtClean="0"/>
              <a:t>14/9/2012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50D79-3558-4392-B506-97AC272833A6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545F-EE09-4FB7-80DB-63B5A3EB48DE}" type="datetimeFigureOut">
              <a:rPr lang="pt-BR" smtClean="0"/>
              <a:t>14/9/2012</a:t>
            </a:fld>
            <a:endParaRPr lang="pt-B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C50D79-3558-4392-B506-97AC272833A6}" type="slidenum">
              <a:rPr lang="pt-BR" smtClean="0"/>
              <a:t>‹#›</a:t>
            </a:fld>
            <a:endParaRPr lang="pt-B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545F-EE09-4FB7-80DB-63B5A3EB48DE}" type="datetimeFigureOut">
              <a:rPr lang="pt-BR" smtClean="0"/>
              <a:t>14/9/2012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50D79-3558-4392-B506-97AC272833A6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545F-EE09-4FB7-80DB-63B5A3EB48DE}" type="datetimeFigureOut">
              <a:rPr lang="pt-BR" smtClean="0"/>
              <a:t>14/9/2012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50D79-3558-4392-B506-97AC272833A6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545F-EE09-4FB7-80DB-63B5A3EB48DE}" type="datetimeFigureOut">
              <a:rPr lang="pt-BR" smtClean="0"/>
              <a:t>14/9/2012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50D79-3558-4392-B506-97AC272833A6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545F-EE09-4FB7-80DB-63B5A3EB48DE}" type="datetimeFigureOut">
              <a:rPr lang="pt-BR" smtClean="0"/>
              <a:t>14/9/2012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50D79-3558-4392-B506-97AC272833A6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545F-EE09-4FB7-80DB-63B5A3EB48DE}" type="datetimeFigureOut">
              <a:rPr lang="pt-BR" smtClean="0"/>
              <a:t>14/9/2012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50D79-3558-4392-B506-97AC272833A6}" type="slidenum">
              <a:rPr lang="pt-BR" smtClean="0"/>
              <a:t>‹#›</a:t>
            </a:fld>
            <a:endParaRPr lang="pt-B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545F-EE09-4FB7-80DB-63B5A3EB48DE}" type="datetimeFigureOut">
              <a:rPr lang="pt-BR" smtClean="0"/>
              <a:t>14/9/2012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4C50D79-3558-4392-B506-97AC272833A6}" type="slidenum">
              <a:rPr lang="pt-BR" smtClean="0"/>
              <a:t>‹#›</a:t>
            </a:fld>
            <a:endParaRPr lang="pt-B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DD40545F-EE09-4FB7-80DB-63B5A3EB48DE}" type="datetimeFigureOut">
              <a:rPr lang="pt-BR" smtClean="0"/>
              <a:t>14/9/2012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D4C50D79-3558-4392-B506-97AC272833A6}" type="slidenum">
              <a:rPr lang="pt-BR" smtClean="0"/>
              <a:t>‹#›</a:t>
            </a:fld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pt-BR" sz="3600" dirty="0"/>
              <a:t>DE OPERADOR A INTEGRADOR LOGÍSTICO: UMA PROPOSTA CONCEITUAL NO </a:t>
            </a:r>
            <a:br>
              <a:rPr lang="pt-BR" sz="3600" dirty="0"/>
            </a:br>
            <a:r>
              <a:rPr lang="pt-BR" sz="3600" dirty="0"/>
              <a:t>CONTEXTO DOS PROCESSOS DO GERENCIAMENTO DA CADEIA DE </a:t>
            </a:r>
            <a:br>
              <a:rPr lang="pt-BR" sz="3600" dirty="0"/>
            </a:br>
            <a:r>
              <a:rPr lang="pt-BR" sz="3600" dirty="0"/>
              <a:t>SUPRIMENTOS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Juliana dos reis </a:t>
            </a:r>
            <a:r>
              <a:rPr lang="pt-BR" dirty="0" err="1" smtClean="0"/>
              <a:t>ferreira</a:t>
            </a:r>
            <a:r>
              <a:rPr lang="pt-BR" dirty="0" smtClean="0"/>
              <a:t> – 15867-5</a:t>
            </a:r>
          </a:p>
          <a:p>
            <a:r>
              <a:rPr lang="pt-BR" dirty="0" smtClean="0"/>
              <a:t>Juliana_ferreira@pdic.com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0063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836712"/>
            <a:ext cx="7620000" cy="4373563"/>
          </a:xfrm>
        </p:spPr>
        <p:txBody>
          <a:bodyPr vert="horz" lIns="91440" tIns="45720" rIns="91440" bIns="45720" rtlCol="0">
            <a:normAutofit/>
          </a:bodyPr>
          <a:lstStyle/>
          <a:p>
            <a:pPr algn="just"/>
            <a:r>
              <a:rPr lang="pt-BR" dirty="0"/>
              <a:t>Limitações impostas pelo próprio operador e pela empresa contratante, não </a:t>
            </a:r>
            <a:r>
              <a:rPr lang="pt-BR" dirty="0"/>
              <a:t>permitiriam porém</a:t>
            </a:r>
            <a:r>
              <a:rPr lang="pt-BR" dirty="0"/>
              <a:t>, a AGV Logística assumir a operação como um 4PL. Por parte da AGV, </a:t>
            </a:r>
            <a:r>
              <a:rPr lang="pt-BR" dirty="0"/>
              <a:t>observaram-se limitações </a:t>
            </a:r>
            <a:r>
              <a:rPr lang="pt-BR" dirty="0"/>
              <a:t>envolvendo principalmente a tecnologia instalada e a capacitação técnica de </a:t>
            </a:r>
            <a:r>
              <a:rPr lang="pt-BR" dirty="0"/>
              <a:t>sua mão-de-obra </a:t>
            </a:r>
            <a:r>
              <a:rPr lang="pt-BR" dirty="0"/>
              <a:t>operacional que precisaria ser desenvolvida para prover soluções mais amplas </a:t>
            </a:r>
            <a:r>
              <a:rPr lang="pt-BR" dirty="0"/>
              <a:t>na cadeia </a:t>
            </a:r>
            <a:r>
              <a:rPr lang="pt-BR" dirty="0"/>
              <a:t>de </a:t>
            </a:r>
            <a:r>
              <a:rPr lang="pt-BR" dirty="0"/>
              <a:t>suprimentos.</a:t>
            </a:r>
            <a:endParaRPr lang="pt-BR" dirty="0"/>
          </a:p>
        </p:txBody>
      </p:sp>
      <p:pic>
        <p:nvPicPr>
          <p:cNvPr id="1027" name="Picture 3" descr="C:\Documents and Settings\083062\Local Settings\Temporary Internet Files\Content.IE5\8BC8C0W6\MC900434835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077072"/>
            <a:ext cx="2434580" cy="2434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7487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435280" cy="980728"/>
          </a:xfrm>
        </p:spPr>
        <p:txBody>
          <a:bodyPr>
            <a:noAutofit/>
          </a:bodyPr>
          <a:lstStyle/>
          <a:p>
            <a:r>
              <a:rPr lang="pt-BR" sz="2400" dirty="0" smtClean="0"/>
              <a:t>A-) </a:t>
            </a:r>
            <a:r>
              <a:rPr lang="pt-BR" sz="2400" dirty="0"/>
              <a:t>Operador Logístico  - 3PL :  </a:t>
            </a:r>
            <a:br>
              <a:rPr lang="pt-BR" sz="2400" dirty="0"/>
            </a:br>
            <a:endParaRPr lang="pt-BR" sz="2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980728"/>
            <a:ext cx="7620000" cy="5256584"/>
          </a:xfrm>
        </p:spPr>
        <p:txBody>
          <a:bodyPr>
            <a:normAutofit/>
          </a:bodyPr>
          <a:lstStyle/>
          <a:p>
            <a:r>
              <a:rPr lang="pt-BR" dirty="0" smtClean="0"/>
              <a:t>Prestador de Serviços Logísticos ( PSL) com alianças ou uniões estratégicas, fornecendo serviços administrativos  e operacionais, tais como : 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pt-BR" dirty="0" smtClean="0"/>
              <a:t>Transporte;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pt-BR" dirty="0" smtClean="0"/>
              <a:t>Armazenagem;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pt-BR" dirty="0" err="1" smtClean="0"/>
              <a:t>Manipilação</a:t>
            </a:r>
            <a:r>
              <a:rPr lang="pt-BR" dirty="0" smtClean="0"/>
              <a:t>;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pt-BR" dirty="0" smtClean="0"/>
              <a:t>Operações comerciais;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pt-BR" dirty="0" smtClean="0"/>
              <a:t>Relacionamento de longo prazo;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pt-BR" dirty="0" smtClean="0"/>
              <a:t>Análise e planejamento.</a:t>
            </a:r>
          </a:p>
          <a:p>
            <a:pPr lvl="1" indent="0">
              <a:buNone/>
            </a:pPr>
            <a:endParaRPr lang="pt-BR" dirty="0"/>
          </a:p>
          <a:p>
            <a:pPr marL="0" lvl="1" indent="0">
              <a:spcAft>
                <a:spcPts val="600"/>
              </a:spcAft>
              <a:buNone/>
            </a:pPr>
            <a:r>
              <a:rPr lang="pt-BR" b="1" dirty="0"/>
              <a:t>3PL Agregar valor ao cliente é capaz de inovar, criar novos mercados, melhorar o posicionamento da empresa no mercado, aumentar a rentabilidade e o crescimento do  </a:t>
            </a:r>
            <a:r>
              <a:rPr lang="pt-BR" b="1" dirty="0" err="1"/>
              <a:t>market</a:t>
            </a:r>
            <a:r>
              <a:rPr lang="pt-BR" b="1" dirty="0"/>
              <a:t> </a:t>
            </a:r>
            <a:r>
              <a:rPr lang="pt-BR" b="1" dirty="0" err="1"/>
              <a:t>share</a:t>
            </a:r>
            <a:r>
              <a:rPr lang="pt-BR" b="1" dirty="0"/>
              <a:t>.</a:t>
            </a:r>
          </a:p>
        </p:txBody>
      </p:sp>
      <p:sp>
        <p:nvSpPr>
          <p:cNvPr id="4" name="Retângulo 3"/>
          <p:cNvSpPr/>
          <p:nvPr/>
        </p:nvSpPr>
        <p:spPr>
          <a:xfrm>
            <a:off x="4716016" y="2276872"/>
            <a:ext cx="1800200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Planejamento</a:t>
            </a:r>
            <a:endParaRPr lang="pt-BR" b="1" dirty="0"/>
          </a:p>
        </p:txBody>
      </p:sp>
      <p:sp>
        <p:nvSpPr>
          <p:cNvPr id="5" name="Retângulo 4"/>
          <p:cNvSpPr/>
          <p:nvPr/>
        </p:nvSpPr>
        <p:spPr>
          <a:xfrm>
            <a:off x="7164288" y="2276872"/>
            <a:ext cx="165618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Execução</a:t>
            </a:r>
            <a:endParaRPr lang="pt-BR" b="1" dirty="0"/>
          </a:p>
        </p:txBody>
      </p:sp>
      <p:sp>
        <p:nvSpPr>
          <p:cNvPr id="6" name="Retângulo 5"/>
          <p:cNvSpPr/>
          <p:nvPr/>
        </p:nvSpPr>
        <p:spPr>
          <a:xfrm>
            <a:off x="6012160" y="3212976"/>
            <a:ext cx="1800200" cy="64807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Controle dos processos</a:t>
            </a:r>
            <a:endParaRPr lang="pt-BR" b="1" dirty="0"/>
          </a:p>
        </p:txBody>
      </p:sp>
      <p:sp>
        <p:nvSpPr>
          <p:cNvPr id="7" name="Seta para a direita 6"/>
          <p:cNvSpPr/>
          <p:nvPr/>
        </p:nvSpPr>
        <p:spPr>
          <a:xfrm>
            <a:off x="6660232" y="2420888"/>
            <a:ext cx="360040" cy="216024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Seta para a direita 7"/>
          <p:cNvSpPr/>
          <p:nvPr/>
        </p:nvSpPr>
        <p:spPr>
          <a:xfrm rot="16200000">
            <a:off x="6660232" y="2852936"/>
            <a:ext cx="360040" cy="216024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/>
          <p:cNvSpPr/>
          <p:nvPr/>
        </p:nvSpPr>
        <p:spPr>
          <a:xfrm>
            <a:off x="827584" y="6021288"/>
            <a:ext cx="309634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Vantagens Competitivas</a:t>
            </a:r>
            <a:endParaRPr lang="pt-BR" b="1" dirty="0"/>
          </a:p>
        </p:txBody>
      </p:sp>
      <p:sp>
        <p:nvSpPr>
          <p:cNvPr id="10" name="Retângulo 9"/>
          <p:cNvSpPr/>
          <p:nvPr/>
        </p:nvSpPr>
        <p:spPr>
          <a:xfrm>
            <a:off x="4572000" y="6021288"/>
            <a:ext cx="309634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Lucros aos Clientes</a:t>
            </a:r>
            <a:endParaRPr lang="pt-BR" b="1" dirty="0"/>
          </a:p>
        </p:txBody>
      </p:sp>
      <p:sp>
        <p:nvSpPr>
          <p:cNvPr id="11" name="Mais 10"/>
          <p:cNvSpPr/>
          <p:nvPr/>
        </p:nvSpPr>
        <p:spPr>
          <a:xfrm>
            <a:off x="4012704" y="6021288"/>
            <a:ext cx="432048" cy="504056"/>
          </a:xfrm>
          <a:prstGeom prst="mathPlus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1802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5987008" cy="615598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t-BR" sz="2400" dirty="0"/>
              <a:t>A-) </a:t>
            </a:r>
            <a:r>
              <a:rPr lang="pt-BR" sz="2400" dirty="0" smtClean="0"/>
              <a:t>integrador </a:t>
            </a:r>
            <a:r>
              <a:rPr lang="pt-BR" sz="2400" dirty="0"/>
              <a:t>Logístico </a:t>
            </a:r>
            <a:r>
              <a:rPr lang="pt-BR" sz="2400" dirty="0" smtClean="0"/>
              <a:t>- 4PL </a:t>
            </a:r>
            <a:r>
              <a:rPr lang="pt-BR" sz="2400" dirty="0"/>
              <a:t>: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96752"/>
            <a:ext cx="7620000" cy="4929411"/>
          </a:xfrm>
        </p:spPr>
        <p:txBody>
          <a:bodyPr/>
          <a:lstStyle/>
          <a:p>
            <a:r>
              <a:rPr lang="pt-BR" dirty="0" smtClean="0"/>
              <a:t>4PL surgiu com a demanda do cliente para soluções completas  de SCM que agregasse mais valor com entregas pontuas e com custos baixos, atuando com direto com o embarcador (cliente) e outros prestadoras de serviços, fornecendo :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pt-BR" dirty="0" smtClean="0"/>
              <a:t>Integração das cadeias de suprimentos;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pt-BR" dirty="0" smtClean="0"/>
              <a:t>Conhecimento no setor industrial da empresa;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pt-BR" dirty="0" smtClean="0"/>
              <a:t>Habilidades operacionais de logística;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pt-BR" dirty="0" smtClean="0"/>
              <a:t>Habilidades estratégicas da cadeia de suprimentos;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pt-BR" dirty="0" smtClean="0"/>
              <a:t>Condução de processos de mudança e melhorias;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pt-BR" dirty="0" smtClean="0"/>
              <a:t>Gerenciamento de incertezas de suprimentos e demanda.</a:t>
            </a:r>
          </a:p>
        </p:txBody>
      </p:sp>
    </p:spTree>
    <p:extLst>
      <p:ext uri="{BB962C8B-B14F-4D97-AF65-F5344CB8AC3E}">
        <p14:creationId xmlns:p14="http://schemas.microsoft.com/office/powerpoint/2010/main" val="282353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5791200" cy="687606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t-BR" sz="2400" dirty="0"/>
              <a:t>B - Atuações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052736"/>
            <a:ext cx="7620000" cy="5073427"/>
          </a:xfrm>
        </p:spPr>
        <p:txBody>
          <a:bodyPr/>
          <a:lstStyle/>
          <a:p>
            <a:r>
              <a:rPr lang="pt-BR" dirty="0" smtClean="0"/>
              <a:t>Administração de 8 processos, sendo eles :</a:t>
            </a:r>
          </a:p>
          <a:p>
            <a:pPr marL="914400" lvl="1" indent="-457200">
              <a:buFont typeface="+mj-lt"/>
              <a:buAutoNum type="arabicPeriod"/>
            </a:pPr>
            <a:r>
              <a:rPr lang="pt-BR" dirty="0" smtClean="0"/>
              <a:t>Relação com clientes: Como é desenvolvida, mantida, identificada e atingida;</a:t>
            </a:r>
          </a:p>
          <a:p>
            <a:pPr marL="914400" lvl="1" indent="-457200">
              <a:buFont typeface="+mj-lt"/>
              <a:buAutoNum type="arabicPeriod"/>
            </a:pPr>
            <a:r>
              <a:rPr lang="pt-BR" dirty="0" smtClean="0"/>
              <a:t>Serviço ao cliente: fornecer informações como datas de embarques e disponibilidades de mercadorias;</a:t>
            </a:r>
          </a:p>
          <a:p>
            <a:pPr marL="914400" lvl="1" indent="-457200">
              <a:buFont typeface="+mj-lt"/>
              <a:buAutoNum type="arabicPeriod"/>
            </a:pPr>
            <a:r>
              <a:rPr lang="pt-BR" dirty="0" smtClean="0"/>
              <a:t>Administração da demanda: equilíbrio integrado as necessidades do consumidor e a capacidade da empresa;</a:t>
            </a:r>
          </a:p>
          <a:p>
            <a:pPr marL="914400" lvl="1" indent="-457200">
              <a:buFont typeface="+mj-lt"/>
              <a:buAutoNum type="arabicPeriod"/>
            </a:pPr>
            <a:r>
              <a:rPr lang="pt-BR" dirty="0" smtClean="0"/>
              <a:t>Execução do pedido: coordenação entre manufatura, logística e marketing;</a:t>
            </a:r>
          </a:p>
          <a:p>
            <a:pPr marL="914400" lvl="1" indent="-457200">
              <a:buFont typeface="+mj-lt"/>
              <a:buAutoNum type="arabicPeriod"/>
            </a:pPr>
            <a:r>
              <a:rPr lang="pt-BR" dirty="0" smtClean="0"/>
              <a:t> Fluxo de produção: confecção do produto e flexibilidade necessária para atingir os mercados – alvos;</a:t>
            </a:r>
          </a:p>
          <a:p>
            <a:pPr marL="914400" lvl="1" indent="-457200">
              <a:buFont typeface="+mj-lt"/>
              <a:buAutoNum type="arabicPeriod"/>
            </a:pPr>
            <a:r>
              <a:rPr lang="pt-BR" dirty="0" smtClean="0"/>
              <a:t>Relacionamento com fornecedores: gerenciamento dos indicadores de performance.</a:t>
            </a:r>
          </a:p>
          <a:p>
            <a:pPr lvl="1" indent="0">
              <a:buNone/>
            </a:pPr>
            <a:endParaRPr lang="pt-BR" dirty="0" smtClean="0"/>
          </a:p>
          <a:p>
            <a:pPr marL="914400" lvl="1" indent="-457200">
              <a:buFont typeface="+mj-lt"/>
              <a:buAutoNum type="arabicPeriod"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0996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764704"/>
            <a:ext cx="7620000" cy="5361459"/>
          </a:xfrm>
        </p:spPr>
        <p:txBody>
          <a:bodyPr/>
          <a:lstStyle/>
          <a:p>
            <a:pPr lvl="1" indent="0">
              <a:spcAft>
                <a:spcPts val="600"/>
              </a:spcAft>
              <a:buNone/>
            </a:pPr>
            <a:endParaRPr lang="pt-BR" dirty="0" smtClean="0"/>
          </a:p>
          <a:p>
            <a:pPr marL="914400" lvl="1" indent="-457200">
              <a:spcAft>
                <a:spcPts val="600"/>
              </a:spcAft>
              <a:buFont typeface="+mj-lt"/>
              <a:buAutoNum type="arabicPeriod" startAt="7"/>
            </a:pPr>
            <a:r>
              <a:rPr lang="pt-BR" dirty="0" smtClean="0"/>
              <a:t>Comercialização de novos produtos: introduzir novos produtos no mercado, garantindo a competitividade da empresa;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 startAt="7"/>
            </a:pPr>
            <a:r>
              <a:rPr lang="pt-BR" dirty="0" smtClean="0"/>
              <a:t>Logística reversa: lidar com retorno de mercadorias no processo de pós-venda e pós- consumo.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 startAt="7"/>
            </a:pPr>
            <a:endParaRPr lang="pt-BR" dirty="0" smtClean="0"/>
          </a:p>
          <a:p>
            <a:pPr marL="914400" lvl="1" indent="-457200">
              <a:spcAft>
                <a:spcPts val="600"/>
              </a:spcAft>
              <a:buFont typeface="+mj-lt"/>
              <a:buAutoNum type="arabicPeriod" startAt="7"/>
            </a:pPr>
            <a:endParaRPr lang="pt-BR" dirty="0"/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611560" y="3645024"/>
            <a:ext cx="1800200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Compras</a:t>
            </a:r>
            <a:endParaRPr lang="pt-BR" b="1" dirty="0"/>
          </a:p>
        </p:txBody>
      </p:sp>
      <p:sp>
        <p:nvSpPr>
          <p:cNvPr id="6" name="Retângulo 5"/>
          <p:cNvSpPr/>
          <p:nvPr/>
        </p:nvSpPr>
        <p:spPr>
          <a:xfrm>
            <a:off x="3347864" y="3645024"/>
            <a:ext cx="1800200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Produção</a:t>
            </a:r>
            <a:endParaRPr lang="pt-BR" b="1" dirty="0"/>
          </a:p>
        </p:txBody>
      </p:sp>
      <p:sp>
        <p:nvSpPr>
          <p:cNvPr id="7" name="Retângulo 6"/>
          <p:cNvSpPr/>
          <p:nvPr/>
        </p:nvSpPr>
        <p:spPr>
          <a:xfrm>
            <a:off x="5904148" y="3645024"/>
            <a:ext cx="1800200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Logística</a:t>
            </a:r>
            <a:endParaRPr lang="pt-BR" b="1" dirty="0"/>
          </a:p>
        </p:txBody>
      </p:sp>
      <p:sp>
        <p:nvSpPr>
          <p:cNvPr id="8" name="Retângulo 7"/>
          <p:cNvSpPr/>
          <p:nvPr/>
        </p:nvSpPr>
        <p:spPr>
          <a:xfrm>
            <a:off x="1763688" y="4501658"/>
            <a:ext cx="1800200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P&amp;D</a:t>
            </a:r>
            <a:endParaRPr lang="pt-BR" b="1" dirty="0"/>
          </a:p>
        </p:txBody>
      </p:sp>
      <p:sp>
        <p:nvSpPr>
          <p:cNvPr id="9" name="Retângulo 8"/>
          <p:cNvSpPr/>
          <p:nvPr/>
        </p:nvSpPr>
        <p:spPr>
          <a:xfrm>
            <a:off x="4253435" y="4501658"/>
            <a:ext cx="1800200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Finanças</a:t>
            </a:r>
            <a:endParaRPr lang="pt-BR" b="1" dirty="0"/>
          </a:p>
        </p:txBody>
      </p:sp>
      <p:sp>
        <p:nvSpPr>
          <p:cNvPr id="10" name="Retângulo 9"/>
          <p:cNvSpPr/>
          <p:nvPr/>
        </p:nvSpPr>
        <p:spPr>
          <a:xfrm>
            <a:off x="6804248" y="4509120"/>
            <a:ext cx="1800200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Marketing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74643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5791200" cy="543590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t-BR" sz="2400" dirty="0"/>
              <a:t>C – Evidências e Descobertas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764704"/>
            <a:ext cx="8363272" cy="6093296"/>
          </a:xfrm>
        </p:spPr>
        <p:txBody>
          <a:bodyPr>
            <a:normAutofit fontScale="92500" lnSpcReduction="10000"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pt-BR" dirty="0" smtClean="0"/>
              <a:t>Após a terceirização da </a:t>
            </a:r>
            <a:r>
              <a:rPr lang="pt-BR" dirty="0" err="1" smtClean="0"/>
              <a:t>Coopers</a:t>
            </a:r>
            <a:r>
              <a:rPr lang="pt-BR" dirty="0" smtClean="0"/>
              <a:t> e a contratação do 3PL  passou a ter o seguinte cenário : 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pt-BR" dirty="0" smtClean="0"/>
              <a:t>Das notas expedidas , 90% era entregues no prazo e os custos de logísticas estavam em torno de 6%.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pt-BR" dirty="0" smtClean="0"/>
              <a:t>O ponto fraco era a falta de investimento em sistemas de informações.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pt-BR" dirty="0"/>
              <a:t>V</a:t>
            </a:r>
            <a:r>
              <a:rPr lang="pt-BR" dirty="0" smtClean="0"/>
              <a:t>isou </a:t>
            </a:r>
            <a:r>
              <a:rPr lang="pt-BR" dirty="0"/>
              <a:t>prioritariamente os processos de </a:t>
            </a:r>
            <a:r>
              <a:rPr lang="pt-BR" dirty="0" smtClean="0"/>
              <a:t>armazenagem, gerenciamento </a:t>
            </a:r>
            <a:r>
              <a:rPr lang="pt-BR" dirty="0"/>
              <a:t>de estoques de produtos acabados, </a:t>
            </a:r>
            <a:r>
              <a:rPr lang="pt-BR" dirty="0" smtClean="0"/>
              <a:t>separação </a:t>
            </a:r>
            <a:r>
              <a:rPr lang="pt-BR" dirty="0"/>
              <a:t>de pedidos e gerenciamento </a:t>
            </a:r>
            <a:r>
              <a:rPr lang="pt-BR" dirty="0" smtClean="0"/>
              <a:t>do transporte</a:t>
            </a:r>
            <a:r>
              <a:rPr lang="pt-BR" dirty="0"/>
              <a:t>, envolvendo a definição dos modais, seleção e contratação de transportadoras </a:t>
            </a:r>
            <a:r>
              <a:rPr lang="pt-BR" dirty="0" smtClean="0"/>
              <a:t>e acompanhamento </a:t>
            </a:r>
            <a:r>
              <a:rPr lang="pt-BR" dirty="0"/>
              <a:t>de </a:t>
            </a:r>
            <a:r>
              <a:rPr lang="pt-BR" dirty="0" smtClean="0"/>
              <a:t>performance</a:t>
            </a:r>
            <a:r>
              <a:rPr lang="pt-BR" b="0" dirty="0" smtClean="0"/>
              <a:t>.</a:t>
            </a:r>
          </a:p>
          <a:p>
            <a:pPr marL="342900" lvl="1" indent="-342900"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pt-BR" b="1" dirty="0" smtClean="0"/>
              <a:t>O </a:t>
            </a:r>
            <a:r>
              <a:rPr lang="pt-BR" b="1" dirty="0"/>
              <a:t>3PL ideal deveria se situar dentro do Estado de São Paulo, </a:t>
            </a:r>
            <a:r>
              <a:rPr lang="pt-BR" b="1" dirty="0" smtClean="0"/>
              <a:t>num raio </a:t>
            </a:r>
            <a:r>
              <a:rPr lang="pt-BR" b="1" dirty="0"/>
              <a:t>de até 100 km da antiga sede da fábrica na Grande São Paulo, apresentar uma </a:t>
            </a:r>
            <a:r>
              <a:rPr lang="pt-BR" b="1" dirty="0" smtClean="0"/>
              <a:t>área disponível </a:t>
            </a:r>
            <a:r>
              <a:rPr lang="pt-BR" b="1" dirty="0"/>
              <a:t>para armazenagem com capacidade para aproximadamente 2.000 </a:t>
            </a:r>
            <a:r>
              <a:rPr lang="pt-BR" b="1" dirty="0" err="1"/>
              <a:t>paletes</a:t>
            </a:r>
            <a:r>
              <a:rPr lang="pt-BR" b="1" dirty="0"/>
              <a:t>, 500 </a:t>
            </a:r>
            <a:r>
              <a:rPr lang="pt-BR" b="1" dirty="0" smtClean="0"/>
              <a:t>m³ de </a:t>
            </a:r>
            <a:r>
              <a:rPr lang="pt-BR" b="1" dirty="0"/>
              <a:t>câmaras frigoríficas e área e </a:t>
            </a:r>
            <a:r>
              <a:rPr lang="pt-BR" b="1" dirty="0" err="1"/>
              <a:t>infra-estrutura</a:t>
            </a:r>
            <a:r>
              <a:rPr lang="pt-BR" b="1" dirty="0"/>
              <a:t> disponíveis para o armazenamento e </a:t>
            </a:r>
            <a:r>
              <a:rPr lang="pt-BR" b="1" dirty="0" smtClean="0"/>
              <a:t>manuseio de </a:t>
            </a:r>
            <a:r>
              <a:rPr lang="pt-BR" b="1" dirty="0"/>
              <a:t>produtos armazenados em nitrogênio líquido. Além destas características operacionais, </a:t>
            </a:r>
            <a:r>
              <a:rPr lang="pt-BR" b="1" dirty="0" smtClean="0"/>
              <a:t>o operador </a:t>
            </a:r>
            <a:r>
              <a:rPr lang="pt-BR" b="1" dirty="0"/>
              <a:t>deveria contar com a licença expedida pelo Ministério da Agricultura, Pecuária </a:t>
            </a:r>
            <a:r>
              <a:rPr lang="pt-BR" b="1" dirty="0" smtClean="0"/>
              <a:t>e Abastecimento </a:t>
            </a:r>
            <a:r>
              <a:rPr lang="pt-BR" b="1" dirty="0"/>
              <a:t>(MAPA).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pt-BR" dirty="0" smtClean="0"/>
          </a:p>
          <a:p>
            <a:pPr marL="342900" indent="-342900" algn="just">
              <a:buFont typeface="Wingdings" pitchFamily="2" charset="2"/>
              <a:buChar char="ü"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4610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5793507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pt-BR" sz="1700" dirty="0"/>
              <a:t>3PL não passou pela matriz americana, porém envolveu toda </a:t>
            </a:r>
            <a:r>
              <a:rPr lang="pt-BR" sz="1700" dirty="0" smtClean="0"/>
              <a:t>a empresa </a:t>
            </a:r>
            <a:r>
              <a:rPr lang="pt-BR" sz="1700" dirty="0"/>
              <a:t>em um processo que culminou com a contratação da AGV Logística</a:t>
            </a:r>
            <a:r>
              <a:rPr lang="pt-BR" sz="1700" dirty="0" smtClean="0"/>
              <a:t>.</a:t>
            </a:r>
          </a:p>
          <a:p>
            <a:pPr algn="just"/>
            <a:endParaRPr lang="pt-BR" sz="1700" dirty="0"/>
          </a:p>
          <a:p>
            <a:pPr algn="just"/>
            <a:endParaRPr lang="pt-BR" sz="17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99" t="12302" r="23810" b="16071"/>
          <a:stretch/>
        </p:blipFill>
        <p:spPr bwMode="auto">
          <a:xfrm>
            <a:off x="1403648" y="1412776"/>
            <a:ext cx="6647543" cy="5239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731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5791200" cy="615598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t-BR" sz="2400" dirty="0"/>
              <a:t>D – Caso de uma 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484784"/>
            <a:ext cx="7620000" cy="4373563"/>
          </a:xfrm>
        </p:spPr>
        <p:txBody>
          <a:bodyPr/>
          <a:lstStyle/>
          <a:p>
            <a:pPr algn="just"/>
            <a:r>
              <a:rPr lang="pt-BR" dirty="0" smtClean="0"/>
              <a:t>Na empresa onde eu trabalho, a logística é realizada parte por terceiros e parte por funcionários contratados, ela tem uma metodologia parecido com a do 4PL somente nos conceitos, pois a política dela é ter sempre todas as operações no seu domínio.</a:t>
            </a:r>
          </a:p>
          <a:p>
            <a:pPr algn="just"/>
            <a:r>
              <a:rPr lang="pt-BR" dirty="0" smtClean="0"/>
              <a:t>Teríamos ganhos se o PCP se juntasse a está metodologia e trabalhasse mais perto da chegada da matéria – prima e do despacho do produto acabado.</a:t>
            </a:r>
          </a:p>
          <a:p>
            <a:pPr algn="just"/>
            <a:r>
              <a:rPr lang="pt-BR" dirty="0" smtClean="0"/>
              <a:t>Já se tentou fazer isto e não teve ganhos que compensasse assumir tais riscos.</a:t>
            </a:r>
          </a:p>
          <a:p>
            <a:pPr algn="just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209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36984" y="260648"/>
            <a:ext cx="5791200" cy="615598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t-BR" sz="2400" dirty="0"/>
              <a:t>E - Conclusão 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052736"/>
            <a:ext cx="7620000" cy="5073427"/>
          </a:xfrm>
        </p:spPr>
        <p:txBody>
          <a:bodyPr vert="horz" lIns="91440" tIns="45720" rIns="91440" bIns="45720" rtlCol="0">
            <a:normAutofit/>
          </a:bodyPr>
          <a:lstStyle/>
          <a:p>
            <a:pPr algn="just"/>
            <a:r>
              <a:rPr lang="pt-BR" dirty="0"/>
              <a:t>O sucesso </a:t>
            </a:r>
            <a:r>
              <a:rPr lang="pt-BR" dirty="0"/>
              <a:t>da contratação </a:t>
            </a:r>
            <a:r>
              <a:rPr lang="pt-BR" dirty="0"/>
              <a:t>do operador pode ser creditado a adoção de critérios de seleção bem definidos e </a:t>
            </a:r>
            <a:r>
              <a:rPr lang="pt-BR" dirty="0"/>
              <a:t>o envolvimento </a:t>
            </a:r>
            <a:r>
              <a:rPr lang="pt-BR" dirty="0"/>
              <a:t>de toda a empresa no </a:t>
            </a:r>
            <a:r>
              <a:rPr lang="pt-BR" dirty="0"/>
              <a:t>processo;</a:t>
            </a:r>
          </a:p>
          <a:p>
            <a:pPr algn="just"/>
            <a:r>
              <a:rPr lang="pt-BR" dirty="0"/>
              <a:t>A utilização do 3PL revelou-se operacionalmente eficiente e possibilitou a empresa a </a:t>
            </a:r>
            <a:r>
              <a:rPr lang="pt-BR" dirty="0"/>
              <a:t>avançar em </a:t>
            </a:r>
            <a:r>
              <a:rPr lang="pt-BR" dirty="0"/>
              <a:t>diversos mercados, graças às respostas rápidas dadas pela área operacional, tanto </a:t>
            </a:r>
            <a:r>
              <a:rPr lang="pt-BR" dirty="0"/>
              <a:t>na disponibilização </a:t>
            </a:r>
            <a:r>
              <a:rPr lang="pt-BR" dirty="0"/>
              <a:t>de produtos, quanto no cumprimento dos prazos de entrega</a:t>
            </a:r>
            <a:r>
              <a:rPr lang="pt-BR" dirty="0"/>
              <a:t>.</a:t>
            </a:r>
          </a:p>
          <a:p>
            <a:pPr algn="just"/>
            <a:r>
              <a:rPr lang="pt-BR" dirty="0"/>
              <a:t>O estudo de caso, porém, sugere o estreitamento das relações entre as empresas, </a:t>
            </a:r>
            <a:r>
              <a:rPr lang="pt-BR" dirty="0"/>
              <a:t>apontando caminhos </a:t>
            </a:r>
            <a:r>
              <a:rPr lang="pt-BR" dirty="0"/>
              <a:t>que poderiam levar a AGV a se tornar um 4PL</a:t>
            </a:r>
            <a:r>
              <a:rPr lang="pt-BR" dirty="0"/>
              <a:t>.</a:t>
            </a:r>
          </a:p>
          <a:p>
            <a:pPr algn="just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892854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cial">
  <a:themeElements>
    <a:clrScheme name="Essenc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c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c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245</TotalTime>
  <Words>786</Words>
  <Application>Microsoft Office PowerPoint</Application>
  <PresentationFormat>On-screen Show (4:3)</PresentationFormat>
  <Paragraphs>61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Essencial</vt:lpstr>
      <vt:lpstr>DE OPERADOR A INTEGRADOR LOGÍSTICO: UMA PROPOSTA CONCEITUAL NO  CONTEXTO DOS PROCESSOS DO GERENCIAMENTO DA CADEIA DE  SUPRIMENTOS</vt:lpstr>
      <vt:lpstr>A-) Operador Logístico  - 3PL :   </vt:lpstr>
      <vt:lpstr>A-) integrador Logístico - 4PL :</vt:lpstr>
      <vt:lpstr>B - Atuações</vt:lpstr>
      <vt:lpstr>PowerPoint Presentation</vt:lpstr>
      <vt:lpstr>C – Evidências e Descobertas</vt:lpstr>
      <vt:lpstr>PowerPoint Presentation</vt:lpstr>
      <vt:lpstr>D – Caso de uma </vt:lpstr>
      <vt:lpstr>E - Conclusão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OPERADOR A INTEGRADOR LOGÍSTICO: UMA PROPOSTA CONCEITUAL NO  CONTEXTO DOS PROCESSOS DO GERENCIAMENTO DA CADEIA DE  SUPRIMENTOS</dc:title>
  <dc:creator>Juliana</dc:creator>
  <cp:lastModifiedBy>Ferreira,Juliana</cp:lastModifiedBy>
  <cp:revision>18</cp:revision>
  <dcterms:created xsi:type="dcterms:W3CDTF">2012-09-12T22:55:18Z</dcterms:created>
  <dcterms:modified xsi:type="dcterms:W3CDTF">2012-09-14T14:26:46Z</dcterms:modified>
</cp:coreProperties>
</file>